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0" r:id="rId18"/>
    <p:sldId id="272" r:id="rId19"/>
    <p:sldId id="273" r:id="rId20"/>
    <p:sldId id="275" r:id="rId21"/>
    <p:sldId id="274" r:id="rId22"/>
    <p:sldId id="276" r:id="rId23"/>
    <p:sldId id="277" r:id="rId24"/>
    <p:sldId id="278" r:id="rId25"/>
    <p:sldId id="280" r:id="rId26"/>
    <p:sldId id="279" r:id="rId27"/>
    <p:sldId id="281" r:id="rId28"/>
    <p:sldId id="282" r:id="rId29"/>
    <p:sldId id="283" r:id="rId30"/>
    <p:sldId id="285" r:id="rId31"/>
    <p:sldId id="286" r:id="rId32"/>
    <p:sldId id="284" r:id="rId33"/>
    <p:sldId id="287" r:id="rId34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4EAA89-EFF9-46CA-A592-A378A8C045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8327A5-3B4F-44BF-B21F-AD76A2760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F67EF9-DD4D-423E-843A-639CC35936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B409EA-1C10-4596-8F1D-D3D9B3529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6CCFA3-99D5-47E3-B3D8-0B6017469A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D76939-50F2-487A-9193-2932366A84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D75D74-01F7-4338-98F5-53F91AD258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95B7C6-0D12-4017-B5F4-63430E6DD4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BDC7D6-8249-468C-801B-D592E43DCA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3AADE2-6A22-421D-BD4C-D182B06BD4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B877D0-855D-4ECC-9B5D-EBC60E863C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7C0583-A712-46DE-8A92-189FA9466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331CD7-DAAD-4035-8A53-AFA81393F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4F1B38-8450-446C-94B8-5779E909F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43B6E2-7E0C-459F-B12E-9D7513A848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466BAA-F34C-4FD3-BD33-F9579908E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C1552A-6C84-486B-ADA6-E678D1A1F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6F7999-9B9E-43E1-A1CD-D20BF2DCF7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488185-A6D0-4044-9292-2FA756D31C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4DE50C-D681-476D-9905-0C1657F1CA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1DB747-BF8A-48B5-AAE6-281DE58B8F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B0A17D-0EF2-443C-BBF2-F097C41D1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348538" y="6248400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charset="0"/>
              </a:defRPr>
            </a:lvl1pPr>
          </a:lstStyle>
          <a:p>
            <a:fld id="{08BA27AE-F24A-4E4A-9B3B-8EC5F783FA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2362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348538" y="6248400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charset="0"/>
              </a:defRPr>
            </a:lvl1pPr>
          </a:lstStyle>
          <a:p>
            <a:fld id="{C077BB6A-FBCB-44AF-A61F-E840D5DE00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/>
          </p:cNvSpPr>
          <p:nvPr/>
        </p:nvSpPr>
        <p:spPr bwMode="auto">
          <a:xfrm>
            <a:off x="762000" y="812800"/>
            <a:ext cx="7772400" cy="16510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 anchor="ctr"/>
          <a:lstStyle/>
          <a:p>
            <a:pPr marL="39688" algn="ctr"/>
            <a:r>
              <a:rPr lang="en-US" sz="54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Top Tech Tools for Today’s Marketplace</a:t>
            </a:r>
          </a:p>
        </p:txBody>
      </p:sp>
      <p:sp>
        <p:nvSpPr>
          <p:cNvPr id="3074" name="Rectangle 2"/>
          <p:cNvSpPr>
            <a:spLocks/>
          </p:cNvSpPr>
          <p:nvPr/>
        </p:nvSpPr>
        <p:spPr bwMode="auto">
          <a:xfrm>
            <a:off x="685800" y="2286000"/>
            <a:ext cx="7772400" cy="30099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82588" indent="-342900" algn="ctr">
              <a:lnSpc>
                <a:spcPct val="90000"/>
              </a:lnSpc>
              <a:spcBef>
                <a:spcPts val="638"/>
              </a:spcBef>
            </a:pPr>
            <a:endParaRPr lang="en-US" sz="2800">
              <a:solidFill>
                <a:schemeClr val="tx1"/>
              </a:solidFill>
              <a:cs typeface="Arial" charset="0"/>
            </a:endParaRPr>
          </a:p>
          <a:p>
            <a:pPr marL="382588" indent="-342900" algn="ctr">
              <a:lnSpc>
                <a:spcPct val="90000"/>
              </a:lnSpc>
              <a:spcBef>
                <a:spcPts val="638"/>
              </a:spcBef>
            </a:pPr>
            <a:endParaRPr lang="en-US" sz="2800">
              <a:solidFill>
                <a:schemeClr val="tx1"/>
              </a:solidFill>
              <a:cs typeface="Arial" charset="0"/>
            </a:endParaRPr>
          </a:p>
          <a:p>
            <a:pPr marL="382588" indent="-342900" algn="ctr">
              <a:lnSpc>
                <a:spcPct val="90000"/>
              </a:lnSpc>
              <a:spcBef>
                <a:spcPts val="450"/>
              </a:spcBef>
            </a:pPr>
            <a:r>
              <a:rPr lang="en-US" sz="20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May 8, 2009</a:t>
            </a:r>
          </a:p>
          <a:p>
            <a:pPr marL="382588" indent="-342900" algn="ctr">
              <a:lnSpc>
                <a:spcPct val="90000"/>
              </a:lnSpc>
              <a:spcBef>
                <a:spcPts val="450"/>
              </a:spcBef>
            </a:pPr>
            <a:r>
              <a:rPr lang="en-US" sz="20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Annual Professional Day Conference</a:t>
            </a:r>
          </a:p>
          <a:p>
            <a:pPr marL="382588" indent="-342900" algn="ctr">
              <a:lnSpc>
                <a:spcPct val="90000"/>
              </a:lnSpc>
              <a:spcBef>
                <a:spcPts val="450"/>
              </a:spcBef>
            </a:pPr>
            <a:r>
              <a:rPr lang="en-US" sz="20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Mercer County Community College</a:t>
            </a:r>
          </a:p>
          <a:p>
            <a:pPr marL="382588" indent="-342900" algn="ctr">
              <a:lnSpc>
                <a:spcPct val="90000"/>
              </a:lnSpc>
              <a:spcBef>
                <a:spcPts val="450"/>
              </a:spcBef>
            </a:pPr>
            <a:endParaRPr lang="en-US" sz="2000">
              <a:solidFill>
                <a:schemeClr val="tx1"/>
              </a:solidFill>
              <a:latin typeface="Baskerville" charset="0"/>
              <a:ea typeface="Baskerville" charset="0"/>
              <a:cs typeface="Baskerville" charset="0"/>
              <a:sym typeface="Baskerville" charset="0"/>
            </a:endParaRPr>
          </a:p>
          <a:p>
            <a:pPr marL="382588" indent="-342900" algn="ctr">
              <a:lnSpc>
                <a:spcPct val="90000"/>
              </a:lnSpc>
              <a:spcBef>
                <a:spcPts val="638"/>
              </a:spcBef>
            </a:pPr>
            <a:r>
              <a:rPr lang="en-US" sz="2800">
                <a:solidFill>
                  <a:srgbClr val="FE0002"/>
                </a:solidFill>
                <a:latin typeface="Baskerville Semibold" charset="0"/>
                <a:ea typeface="Baskerville Semibold" charset="0"/>
                <a:cs typeface="Baskerville Semibold" charset="0"/>
                <a:sym typeface="Baskerville Semibold" charset="0"/>
              </a:rPr>
              <a:t>Marci Alboher</a:t>
            </a:r>
          </a:p>
          <a:p>
            <a:pPr marL="382588" indent="-342900" algn="ctr">
              <a:lnSpc>
                <a:spcPct val="90000"/>
              </a:lnSpc>
              <a:spcBef>
                <a:spcPts val="450"/>
              </a:spcBef>
            </a:pPr>
            <a:r>
              <a:rPr lang="en-US" sz="20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Yahoo! Blogger / Author / Speaker 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19400"/>
            <a:ext cx="4102100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/>
          </p:cNvSpPr>
          <p:nvPr/>
        </p:nvSpPr>
        <p:spPr bwMode="auto">
          <a:xfrm>
            <a:off x="5181600" y="2028825"/>
            <a:ext cx="3657600" cy="26416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/>
          <a:lstStyle/>
          <a:p>
            <a:pPr marL="39688">
              <a:buClr>
                <a:srgbClr val="000000"/>
              </a:buClr>
              <a:buSzPct val="100000"/>
              <a:buFont typeface="Baskerville" charset="0"/>
              <a:buChar char="•"/>
            </a:pPr>
            <a:r>
              <a:rPr lang="en-US" sz="22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 Get the highest response rates when applying for jobs.</a:t>
            </a:r>
          </a:p>
          <a:p>
            <a:pPr marL="39688">
              <a:buClr>
                <a:srgbClr val="000000"/>
              </a:buClr>
              <a:buSzPct val="100000"/>
              <a:buFont typeface="Baskerville" charset="0"/>
              <a:buChar char="•"/>
            </a:pPr>
            <a:endParaRPr lang="en-US" sz="2200">
              <a:solidFill>
                <a:schemeClr val="tx1"/>
              </a:solidFill>
              <a:latin typeface="Baskerville" charset="0"/>
              <a:ea typeface="Baskerville" charset="0"/>
              <a:cs typeface="Baskerville" charset="0"/>
              <a:sym typeface="Baskerville" charset="0"/>
            </a:endParaRPr>
          </a:p>
          <a:p>
            <a:pPr marL="39688">
              <a:buClr>
                <a:srgbClr val="000000"/>
              </a:buClr>
              <a:buSzPct val="100000"/>
              <a:buFont typeface="Baskerville" charset="0"/>
              <a:buChar char="•"/>
            </a:pPr>
            <a:r>
              <a:rPr lang="en-US" sz="22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 Improve your searchability by with robust summaries and descriptions that may include keywords that people are searching for.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838200"/>
            <a:ext cx="5664200" cy="142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rrowheads="1"/>
          </p:cNvPicPr>
          <p:nvPr/>
        </p:nvPicPr>
        <p:blipFill>
          <a:blip r:embed="rId4" cstate="print"/>
          <a:srcRect b="5881"/>
          <a:stretch>
            <a:fillRect/>
          </a:stretch>
        </p:blipFill>
        <p:spPr bwMode="auto">
          <a:xfrm>
            <a:off x="596900" y="2667000"/>
            <a:ext cx="79375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300" y="3352800"/>
            <a:ext cx="7912100" cy="55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038600"/>
            <a:ext cx="7988300" cy="55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/>
          </p:cNvSpPr>
          <p:nvPr/>
        </p:nvSpPr>
        <p:spPr bwMode="auto">
          <a:xfrm>
            <a:off x="7086600" y="2743200"/>
            <a:ext cx="152400" cy="18288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09800"/>
            <a:ext cx="6756400" cy="189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054100"/>
            <a:ext cx="3517900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358900" y="2806700"/>
            <a:ext cx="6477000" cy="769938"/>
            <a:chOff x="0" y="0"/>
            <a:chExt cx="4080" cy="485"/>
          </a:xfrm>
        </p:grpSpPr>
        <p:pic>
          <p:nvPicPr>
            <p:cNvPr id="15363" name="Picture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4080" cy="4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5364" name="Rectangle 4"/>
            <p:cNvSpPr>
              <a:spLocks/>
            </p:cNvSpPr>
            <p:nvPr/>
          </p:nvSpPr>
          <p:spPr bwMode="auto">
            <a:xfrm>
              <a:off x="144" y="288"/>
              <a:ext cx="672" cy="14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5" name="Rectangle 5"/>
            <p:cNvSpPr>
              <a:spLocks/>
            </p:cNvSpPr>
            <p:nvPr/>
          </p:nvSpPr>
          <p:spPr bwMode="auto">
            <a:xfrm>
              <a:off x="2208" y="288"/>
              <a:ext cx="1776" cy="14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66" name="Rectangle 6"/>
            <p:cNvSpPr>
              <a:spLocks/>
            </p:cNvSpPr>
            <p:nvPr/>
          </p:nvSpPr>
          <p:spPr bwMode="auto">
            <a:xfrm>
              <a:off x="288" y="245"/>
              <a:ext cx="303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spAutoFit/>
            </a:bodyPr>
            <a:lstStyle/>
            <a:p>
              <a:pPr marL="39688">
                <a:lnSpc>
                  <a:spcPct val="96000"/>
                </a:lnSpc>
              </a:pPr>
              <a:r>
                <a:rPr lang="en-US" sz="1400">
                  <a:solidFill>
                    <a:srgbClr val="0033FF"/>
                  </a:solidFill>
                  <a:latin typeface="Arial Bold" charset="0"/>
                  <a:cs typeface="Arial Bold" charset="0"/>
                  <a:sym typeface="Arial Bold" charset="0"/>
                </a:rPr>
                <a:t>Sue</a:t>
              </a:r>
            </a:p>
          </p:txBody>
        </p:sp>
        <p:sp>
          <p:nvSpPr>
            <p:cNvPr id="15367" name="Rectangle 7"/>
            <p:cNvSpPr>
              <a:spLocks/>
            </p:cNvSpPr>
            <p:nvPr/>
          </p:nvSpPr>
          <p:spPr bwMode="auto">
            <a:xfrm>
              <a:off x="2329" y="293"/>
              <a:ext cx="34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spAutoFit/>
            </a:bodyPr>
            <a:lstStyle/>
            <a:p>
              <a:pPr marL="39688">
                <a:lnSpc>
                  <a:spcPct val="96000"/>
                </a:lnSpc>
              </a:pPr>
              <a:r>
                <a:rPr lang="en-US" sz="1400">
                  <a:solidFill>
                    <a:srgbClr val="0033FF"/>
                  </a:solidFill>
                  <a:cs typeface="Arial" charset="0"/>
                </a:rPr>
                <a:t>Jane</a:t>
              </a:r>
            </a:p>
          </p:txBody>
        </p:sp>
        <p:sp>
          <p:nvSpPr>
            <p:cNvPr id="15368" name="Rectangle 8"/>
            <p:cNvSpPr>
              <a:spLocks/>
            </p:cNvSpPr>
            <p:nvPr/>
          </p:nvSpPr>
          <p:spPr bwMode="auto">
            <a:xfrm>
              <a:off x="3264" y="288"/>
              <a:ext cx="520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40639" bIns="0">
              <a:spAutoFit/>
            </a:bodyPr>
            <a:lstStyle/>
            <a:p>
              <a:pPr marL="39688">
                <a:lnSpc>
                  <a:spcPct val="96000"/>
                </a:lnSpc>
              </a:pPr>
              <a:r>
                <a:rPr lang="en-US" sz="1400">
                  <a:solidFill>
                    <a:srgbClr val="0033FF"/>
                  </a:solidFill>
                  <a:latin typeface="Arial Bold" charset="0"/>
                  <a:cs typeface="Arial Bold" charset="0"/>
                  <a:sym typeface="Arial Bold" charset="0"/>
                </a:rPr>
                <a:t>Barbara</a:t>
              </a:r>
            </a:p>
          </p:txBody>
        </p:sp>
      </p:grpSp>
      <p:pic>
        <p:nvPicPr>
          <p:cNvPr id="15369" name="Picture 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83100" y="4178300"/>
            <a:ext cx="4254500" cy="153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362200"/>
            <a:ext cx="5810250" cy="218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/>
          </p:cNvSpPr>
          <p:nvPr/>
        </p:nvSpPr>
        <p:spPr bwMode="auto">
          <a:xfrm>
            <a:off x="1143000" y="6019800"/>
            <a:ext cx="7092950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Facebook was 150 million users at the beginning of 2009</a:t>
            </a:r>
          </a:p>
        </p:txBody>
      </p:sp>
      <p:pic>
        <p:nvPicPr>
          <p:cNvPr id="1741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4188" y="1066800"/>
            <a:ext cx="2651125" cy="1171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8788" y="2590800"/>
            <a:ext cx="2767012" cy="1150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rrowheads="1"/>
          </p:cNvPicPr>
          <p:nvPr/>
        </p:nvPicPr>
        <p:blipFill>
          <a:blip r:embed="rId5" cstate="print"/>
          <a:srcRect t="12901" b="12901"/>
          <a:stretch>
            <a:fillRect/>
          </a:stretch>
        </p:blipFill>
        <p:spPr bwMode="auto">
          <a:xfrm>
            <a:off x="2932113" y="4114800"/>
            <a:ext cx="2859087" cy="159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/>
          </p:cNvSpPr>
          <p:nvPr/>
        </p:nvSpPr>
        <p:spPr bwMode="auto">
          <a:xfrm>
            <a:off x="1446213" y="381000"/>
            <a:ext cx="6048375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At 200 million users, Facebook is twice as big as: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rrowheads="1"/>
          </p:cNvPicPr>
          <p:nvPr/>
        </p:nvPicPr>
        <p:blipFill>
          <a:blip r:embed="rId3" cstate="print"/>
          <a:srcRect t="272" r="841" b="50000"/>
          <a:stretch>
            <a:fillRect/>
          </a:stretch>
        </p:blipFill>
        <p:spPr bwMode="auto">
          <a:xfrm>
            <a:off x="152400" y="228600"/>
            <a:ext cx="8991600" cy="3173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rrowheads="1"/>
          </p:cNvPicPr>
          <p:nvPr/>
        </p:nvPicPr>
        <p:blipFill>
          <a:blip r:embed="rId4" cstate="print"/>
          <a:srcRect b="41260"/>
          <a:stretch>
            <a:fillRect/>
          </a:stretch>
        </p:blipFill>
        <p:spPr bwMode="auto">
          <a:xfrm>
            <a:off x="88900" y="3505200"/>
            <a:ext cx="8902700" cy="312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5" name="AutoShape 3"/>
          <p:cNvSpPr>
            <a:spLocks/>
          </p:cNvSpPr>
          <p:nvPr/>
        </p:nvSpPr>
        <p:spPr bwMode="auto">
          <a:xfrm>
            <a:off x="2590800" y="152400"/>
            <a:ext cx="6324600" cy="6096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2514600" y="3429000"/>
            <a:ext cx="6324600" cy="6096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86000"/>
            <a:ext cx="7010400" cy="1704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0800"/>
            <a:ext cx="6108700" cy="665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587500"/>
            <a:ext cx="6692900" cy="104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1663700"/>
            <a:ext cx="838200" cy="405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484" name="Oval 4"/>
          <p:cNvSpPr>
            <a:spLocks/>
          </p:cNvSpPr>
          <p:nvPr/>
        </p:nvSpPr>
        <p:spPr bwMode="auto">
          <a:xfrm>
            <a:off x="1676400" y="2819400"/>
            <a:ext cx="3048000" cy="609600"/>
          </a:xfrm>
          <a:prstGeom prst="ellipse">
            <a:avLst/>
          </a:prstGeom>
          <a:noFill/>
          <a:ln w="635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rrowheads="1"/>
          </p:cNvPicPr>
          <p:nvPr/>
        </p:nvPicPr>
        <p:blipFill>
          <a:blip r:embed="rId3" cstate="print"/>
          <a:srcRect t="6741"/>
          <a:stretch>
            <a:fillRect/>
          </a:stretch>
        </p:blipFill>
        <p:spPr bwMode="auto">
          <a:xfrm>
            <a:off x="228600" y="381000"/>
            <a:ext cx="28575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rrowheads="1"/>
          </p:cNvPicPr>
          <p:nvPr/>
        </p:nvPicPr>
        <p:blipFill>
          <a:blip r:embed="rId4" cstate="print"/>
          <a:srcRect r="9505"/>
          <a:stretch>
            <a:fillRect/>
          </a:stretch>
        </p:blipFill>
        <p:spPr bwMode="auto">
          <a:xfrm>
            <a:off x="2959100" y="381000"/>
            <a:ext cx="5803900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514600"/>
            <a:ext cx="2705100" cy="332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1206500"/>
            <a:ext cx="6197600" cy="527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762000"/>
            <a:ext cx="3276600" cy="1408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000" y="4343400"/>
            <a:ext cx="3606800" cy="1000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05150" y="2562225"/>
            <a:ext cx="2914650" cy="1095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rrowheads="1"/>
          </p:cNvPicPr>
          <p:nvPr/>
        </p:nvPicPr>
        <p:blipFill>
          <a:blip r:embed="rId3" cstate="print"/>
          <a:srcRect b="89619"/>
          <a:stretch>
            <a:fillRect/>
          </a:stretch>
        </p:blipFill>
        <p:spPr bwMode="auto">
          <a:xfrm>
            <a:off x="1447800" y="1600200"/>
            <a:ext cx="69469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rrowheads="1"/>
          </p:cNvPicPr>
          <p:nvPr/>
        </p:nvPicPr>
        <p:blipFill>
          <a:blip r:embed="rId3" cstate="print"/>
          <a:srcRect t="72664"/>
          <a:stretch>
            <a:fillRect/>
          </a:stretch>
        </p:blipFill>
        <p:spPr bwMode="auto">
          <a:xfrm>
            <a:off x="1219200" y="4191000"/>
            <a:ext cx="6946900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rrowheads="1"/>
          </p:cNvPicPr>
          <p:nvPr/>
        </p:nvPicPr>
        <p:blipFill>
          <a:blip r:embed="rId3" cstate="print"/>
          <a:srcRect t="51903" b="25258"/>
          <a:stretch>
            <a:fillRect/>
          </a:stretch>
        </p:blipFill>
        <p:spPr bwMode="auto">
          <a:xfrm>
            <a:off x="1219200" y="3429000"/>
            <a:ext cx="69469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rrowheads="1"/>
          </p:cNvPicPr>
          <p:nvPr/>
        </p:nvPicPr>
        <p:blipFill>
          <a:blip r:embed="rId3" cstate="print"/>
          <a:srcRect t="33217" b="46021"/>
          <a:stretch>
            <a:fillRect/>
          </a:stretch>
        </p:blipFill>
        <p:spPr bwMode="auto">
          <a:xfrm>
            <a:off x="1219200" y="2743200"/>
            <a:ext cx="69469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rrowheads="1"/>
          </p:cNvPicPr>
          <p:nvPr/>
        </p:nvPicPr>
        <p:blipFill>
          <a:blip r:embed="rId3" cstate="print"/>
          <a:srcRect t="12456" b="66782"/>
          <a:stretch>
            <a:fillRect/>
          </a:stretch>
        </p:blipFill>
        <p:spPr bwMode="auto">
          <a:xfrm>
            <a:off x="1219200" y="2057400"/>
            <a:ext cx="69469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1175" y="157163"/>
            <a:ext cx="5686425" cy="6396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7340600" cy="2036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2057400"/>
          </a:xfrm>
          <a:ln/>
        </p:spPr>
        <p:txBody>
          <a:bodyPr rIns="132080"/>
          <a:lstStyle/>
          <a:p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Just how big?</a:t>
            </a:r>
            <a:endParaRPr lang="en-US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09800" y="2209800"/>
            <a:ext cx="6400800" cy="3543300"/>
          </a:xfrm>
          <a:ln/>
        </p:spPr>
        <p:txBody>
          <a:bodyPr rIns="132080"/>
          <a:lstStyle/>
          <a:p>
            <a:pPr>
              <a:lnSpc>
                <a:spcPct val="90000"/>
              </a:lnSpc>
              <a:buClr>
                <a:srgbClr val="000000"/>
              </a:buClr>
              <a:buFont typeface="Baskerville" charset="0"/>
              <a:buChar char="•"/>
            </a:pPr>
            <a:r>
              <a:rPr lang="en-US" sz="2400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Users estimated at 20 million</a:t>
            </a:r>
            <a:endParaRPr lang="en-US" sz="2400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Font typeface="Baskerville" charset="0"/>
              <a:buChar char="•"/>
            </a:pPr>
            <a:r>
              <a:rPr lang="en-US" sz="2400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Largest age group on Twitter 35-49</a:t>
            </a:r>
            <a:endParaRPr lang="en-US" sz="2400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Font typeface="Baskerville" charset="0"/>
              <a:buChar char="•"/>
            </a:pPr>
            <a:r>
              <a:rPr lang="en-US" sz="2400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Most visit while at work</a:t>
            </a:r>
            <a:endParaRPr lang="en-US" sz="2400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05000"/>
            <a:ext cx="6048375" cy="3838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905000"/>
          </a:xfrm>
          <a:ln/>
        </p:spPr>
        <p:txBody>
          <a:bodyPr rIns="132080"/>
          <a:lstStyle/>
          <a:p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Short Messages</a:t>
            </a:r>
            <a:endParaRPr lang="en-US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250" y="0"/>
            <a:ext cx="719455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Public and Opt-In</a:t>
            </a:r>
            <a:endParaRPr lang="en-US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  <p:pic>
        <p:nvPicPr>
          <p:cNvPr id="2867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9144000" cy="3349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8675" name="Oval 3"/>
          <p:cNvSpPr>
            <a:spLocks/>
          </p:cNvSpPr>
          <p:nvPr/>
        </p:nvSpPr>
        <p:spPr bwMode="auto">
          <a:xfrm>
            <a:off x="6629400" y="4419600"/>
            <a:ext cx="685800" cy="5334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76" name="Oval 4"/>
          <p:cNvSpPr>
            <a:spLocks/>
          </p:cNvSpPr>
          <p:nvPr/>
        </p:nvSpPr>
        <p:spPr bwMode="auto">
          <a:xfrm>
            <a:off x="7315200" y="4419600"/>
            <a:ext cx="762000" cy="5334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rrowheads="1"/>
          </p:cNvPicPr>
          <p:nvPr/>
        </p:nvPicPr>
        <p:blipFill>
          <a:blip r:embed="rId3" cstate="print"/>
          <a:srcRect b="34615"/>
          <a:stretch>
            <a:fillRect/>
          </a:stretch>
        </p:blipFill>
        <p:spPr bwMode="auto">
          <a:xfrm>
            <a:off x="1219200" y="1981200"/>
            <a:ext cx="51562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209800"/>
            <a:ext cx="2349500" cy="200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3925" y="731838"/>
            <a:ext cx="4100513" cy="2551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2760663"/>
            <a:ext cx="3954462" cy="3529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Why are these sites important?</a:t>
            </a:r>
            <a:endParaRPr lang="en-US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47800" y="1981200"/>
            <a:ext cx="6096000" cy="4876800"/>
          </a:xfrm>
          <a:ln/>
        </p:spPr>
        <p:txBody>
          <a:bodyPr rIns="132080"/>
          <a:lstStyle/>
          <a:p>
            <a:pPr>
              <a:buClr>
                <a:srgbClr val="000000"/>
              </a:buClr>
              <a:buFont typeface="Baskerville" charset="0"/>
              <a:buChar char="•"/>
            </a:pPr>
            <a:r>
              <a:rPr lang="en-US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Foster large-scale connectivity</a:t>
            </a:r>
            <a:endParaRPr lang="en-US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  <a:p>
            <a:pPr>
              <a:buClr>
                <a:srgbClr val="000000"/>
              </a:buClr>
              <a:buFont typeface="Baskerville" charset="0"/>
              <a:buChar char="•"/>
            </a:pPr>
            <a:r>
              <a:rPr lang="en-US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Public profiles can be searched/managed</a:t>
            </a:r>
            <a:endParaRPr lang="en-US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  <a:p>
            <a:pPr>
              <a:buClr>
                <a:srgbClr val="000000"/>
              </a:buClr>
              <a:buFont typeface="Baskerville" charset="0"/>
              <a:buChar char="•"/>
            </a:pPr>
            <a:r>
              <a:rPr lang="en-US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Personal/professional coexist</a:t>
            </a:r>
            <a:endParaRPr lang="en-US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  <a:p>
            <a:pPr>
              <a:buClr>
                <a:srgbClr val="000000"/>
              </a:buClr>
              <a:buFont typeface="Baskerville" charset="0"/>
              <a:buChar char="•"/>
            </a:pPr>
            <a:r>
              <a:rPr lang="en-US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Information lives on </a:t>
            </a:r>
            <a:endParaRPr lang="en-US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  <a:p>
            <a:pPr>
              <a:buClr>
                <a:srgbClr val="000000"/>
              </a:buClr>
              <a:buFont typeface="Baskerville" charset="0"/>
              <a:buChar char="•"/>
            </a:pPr>
            <a:r>
              <a:rPr lang="en-US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People expect to find you</a:t>
            </a:r>
            <a:endParaRPr lang="en-US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3200" y="1879600"/>
            <a:ext cx="6197600" cy="309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"/>
            <a:ext cx="46101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685800"/>
            <a:ext cx="2501900" cy="203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752600"/>
            <a:ext cx="5486400" cy="774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1200" y="2667000"/>
            <a:ext cx="5537200" cy="96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1200" y="3810000"/>
            <a:ext cx="5994400" cy="78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1200" y="4724400"/>
            <a:ext cx="5702300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1200" y="5638800"/>
            <a:ext cx="5334000" cy="800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772400" cy="4114800"/>
          </a:xfrm>
          <a:ln/>
        </p:spPr>
        <p:txBody>
          <a:bodyPr rIns="132080"/>
          <a:lstStyle/>
          <a:p>
            <a:pPr>
              <a:buFont typeface="Arial" charset="0"/>
              <a:buNone/>
            </a:pPr>
            <a:r>
              <a:rPr lang="en-US" sz="25000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Q</a:t>
            </a:r>
            <a:r>
              <a:rPr lang="en-US" sz="25000">
                <a:solidFill>
                  <a:srgbClr val="FE0002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&amp;</a:t>
            </a:r>
            <a:r>
              <a:rPr lang="en-US" sz="25000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A</a:t>
            </a:r>
            <a:endParaRPr lang="en-US" sz="25000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438400"/>
            <a:ext cx="7772400" cy="1143000"/>
          </a:xfrm>
          <a:ln/>
        </p:spPr>
        <p:txBody>
          <a:bodyPr rIns="132080"/>
          <a:lstStyle/>
          <a:p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What can you expect </a:t>
            </a:r>
            <a:r>
              <a:rPr lang="en-US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rPr>
              <a:t/>
            </a:r>
            <a:br>
              <a:rPr lang="en-US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rPr>
            </a:br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out of this talk?</a:t>
            </a:r>
            <a:endParaRPr lang="en-US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rrowheads="1"/>
          </p:cNvPicPr>
          <p:nvPr/>
        </p:nvPicPr>
        <p:blipFill>
          <a:blip r:embed="rId3" cstate="print"/>
          <a:srcRect l="53525"/>
          <a:stretch>
            <a:fillRect/>
          </a:stretch>
        </p:blipFill>
        <p:spPr bwMode="auto">
          <a:xfrm>
            <a:off x="4953000" y="609600"/>
            <a:ext cx="3506788" cy="565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rrowheads="1"/>
          </p:cNvPicPr>
          <p:nvPr/>
        </p:nvPicPr>
        <p:blipFill>
          <a:blip r:embed="rId3" cstate="print"/>
          <a:srcRect r="45467"/>
          <a:stretch>
            <a:fillRect/>
          </a:stretch>
        </p:blipFill>
        <p:spPr bwMode="auto">
          <a:xfrm>
            <a:off x="914400" y="609600"/>
            <a:ext cx="4114800" cy="565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3810000" cy="1752600"/>
          </a:xfrm>
          <a:ln/>
        </p:spPr>
        <p:txBody>
          <a:bodyPr rIns="132080"/>
          <a:lstStyle/>
          <a:p>
            <a:pPr algn="ctr">
              <a:buFont typeface="Arial" charset="0"/>
              <a:buNone/>
            </a:pPr>
            <a:r>
              <a:rPr lang="en-US" sz="8000"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Resume</a:t>
            </a:r>
            <a:endParaRPr lang="en-US" sz="8000"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  <p:pic>
        <p:nvPicPr>
          <p:cNvPr id="819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36875"/>
            <a:ext cx="4332288" cy="324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195" name="AutoShape 3"/>
          <p:cNvSpPr>
            <a:spLocks/>
          </p:cNvSpPr>
          <p:nvPr/>
        </p:nvSpPr>
        <p:spPr bwMode="auto">
          <a:xfrm>
            <a:off x="3886200" y="2743200"/>
            <a:ext cx="1676400" cy="8334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  <a:moveTo>
                  <a:pt x="0" y="5400"/>
                </a:moveTo>
              </a:path>
            </a:pathLst>
          </a:custGeom>
          <a:solidFill>
            <a:srgbClr val="FF0000"/>
          </a:solidFill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196" name="Rectangle 4"/>
          <p:cNvSpPr>
            <a:spLocks/>
          </p:cNvSpPr>
          <p:nvPr/>
        </p:nvSpPr>
        <p:spPr bwMode="auto">
          <a:xfrm>
            <a:off x="1752600" y="2209800"/>
            <a:ext cx="611188" cy="8763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54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+</a:t>
            </a:r>
          </a:p>
        </p:txBody>
      </p:sp>
      <p:pic>
        <p:nvPicPr>
          <p:cNvPr id="8197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438400"/>
            <a:ext cx="3276600" cy="1408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/>
          </p:cNvSpPr>
          <p:nvPr/>
        </p:nvSpPr>
        <p:spPr bwMode="auto">
          <a:xfrm>
            <a:off x="3048000" y="2209800"/>
            <a:ext cx="2598738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39 million members</a:t>
            </a:r>
          </a:p>
        </p:txBody>
      </p:sp>
      <p:sp>
        <p:nvSpPr>
          <p:cNvPr id="9218" name="Rectangle 2"/>
          <p:cNvSpPr>
            <a:spLocks/>
          </p:cNvSpPr>
          <p:nvPr/>
        </p:nvSpPr>
        <p:spPr bwMode="auto">
          <a:xfrm>
            <a:off x="1979613" y="3657600"/>
            <a:ext cx="5375275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New  member approximately every second</a:t>
            </a:r>
          </a:p>
        </p:txBody>
      </p:sp>
      <p:sp>
        <p:nvSpPr>
          <p:cNvPr id="9219" name="Rectangle 3"/>
          <p:cNvSpPr>
            <a:spLocks/>
          </p:cNvSpPr>
          <p:nvPr/>
        </p:nvSpPr>
        <p:spPr bwMode="auto">
          <a:xfrm>
            <a:off x="3124200" y="2971800"/>
            <a:ext cx="2376488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538,000 recruiters</a:t>
            </a:r>
          </a:p>
        </p:txBody>
      </p:sp>
      <p:sp>
        <p:nvSpPr>
          <p:cNvPr id="9220" name="Rectangle 4"/>
          <p:cNvSpPr>
            <a:spLocks/>
          </p:cNvSpPr>
          <p:nvPr/>
        </p:nvSpPr>
        <p:spPr bwMode="auto">
          <a:xfrm>
            <a:off x="1600200" y="4419600"/>
            <a:ext cx="6611938" cy="4572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Executives from all Fortune 500 companies members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905000"/>
          </a:xfrm>
          <a:ln/>
        </p:spPr>
        <p:txBody>
          <a:bodyPr rIns="132080"/>
          <a:lstStyle/>
          <a:p>
            <a:r>
              <a:rPr lang="en-US">
                <a:solidFill>
                  <a:srgbClr val="FF0000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LinkedIn by the Numbers</a:t>
            </a:r>
            <a:endParaRPr lang="en-US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  <a:sym typeface="Baskerville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 autoUpdateAnimBg="0"/>
      <p:bldP spid="9218" grpId="0" autoUpdateAnimBg="0"/>
      <p:bldP spid="9219" grpId="0" autoUpdateAnimBg="0"/>
      <p:bldP spid="92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rrowheads="1"/>
          </p:cNvPicPr>
          <p:nvPr/>
        </p:nvPicPr>
        <p:blipFill>
          <a:blip r:embed="rId3" cstate="print"/>
          <a:srcRect l="14456" t="23755" r="28432"/>
          <a:stretch>
            <a:fillRect/>
          </a:stretch>
        </p:blipFill>
        <p:spPr bwMode="auto">
          <a:xfrm>
            <a:off x="1676400" y="762000"/>
            <a:ext cx="6019800" cy="5380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rrowheads="1"/>
          </p:cNvPicPr>
          <p:nvPr/>
        </p:nvPicPr>
        <p:blipFill>
          <a:blip r:embed="rId3" cstate="print"/>
          <a:srcRect l="41074" t="10757" r="3815" b="50000"/>
          <a:stretch>
            <a:fillRect/>
          </a:stretch>
        </p:blipFill>
        <p:spPr bwMode="auto">
          <a:xfrm>
            <a:off x="533400" y="1828800"/>
            <a:ext cx="3289300" cy="307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286000"/>
            <a:ext cx="3657600" cy="2743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/>
          </p:cNvSpPr>
          <p:nvPr/>
        </p:nvSpPr>
        <p:spPr bwMode="auto">
          <a:xfrm>
            <a:off x="1522413" y="549275"/>
            <a:ext cx="5986462" cy="812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“Who brings me [sic] the smallest rechargeable </a:t>
            </a:r>
          </a:p>
          <a:p>
            <a:pPr marL="39688" algn="ctr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battery for the iPhone 3G without silly cases?”</a:t>
            </a:r>
          </a:p>
        </p:txBody>
      </p:sp>
      <p:sp>
        <p:nvSpPr>
          <p:cNvPr id="11268" name="Rectangle 4"/>
          <p:cNvSpPr>
            <a:spLocks/>
          </p:cNvSpPr>
          <p:nvPr/>
        </p:nvSpPr>
        <p:spPr bwMode="auto">
          <a:xfrm>
            <a:off x="1692275" y="5715000"/>
            <a:ext cx="5802313" cy="8128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 algn="ctr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“You hate the battery life of your iPhone too? </a:t>
            </a:r>
          </a:p>
          <a:p>
            <a:pPr marL="39688" algn="ctr"/>
            <a:r>
              <a:rPr lang="en-US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Perhaps I have the cure.”</a:t>
            </a:r>
          </a:p>
        </p:txBody>
      </p:sp>
      <p:sp>
        <p:nvSpPr>
          <p:cNvPr id="11269" name="Rectangle 5"/>
          <p:cNvSpPr>
            <a:spLocks/>
          </p:cNvSpPr>
          <p:nvPr/>
        </p:nvSpPr>
        <p:spPr bwMode="auto">
          <a:xfrm>
            <a:off x="1295400" y="4953000"/>
            <a:ext cx="1543050" cy="3937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000">
                <a:solidFill>
                  <a:schemeClr val="tx1"/>
                </a:solidFill>
                <a:latin typeface="Baskerville" charset="0"/>
                <a:ea typeface="Baskerville" charset="0"/>
                <a:cs typeface="Baskerville" charset="0"/>
                <a:sym typeface="Baskerville" charset="0"/>
              </a:rPr>
              <a:t>Henk van Ess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BULLETTYPE" val="3"/>
  <p:tag name="COUNTDOWNSECONDS" val="10"/>
  <p:tag name="CHARTVALUEFORMAT" val="0%"/>
  <p:tag name="MAXRESPONDERS" val="5"/>
  <p:tag name="CUSTOMCELLFORECOLOR" val="-16777216"/>
  <p:tag name="DISPLAYDEVICENUMBER" val="True"/>
  <p:tag name="CHARTCOLORS" val="0"/>
  <p:tag name="INCLUDEPPT" val="True"/>
  <p:tag name="AUTOADJUSTPARTRANGE" val="True"/>
  <p:tag name="ANSWERNOWSTYLE" val="-1"/>
  <p:tag name="BACKUPSESSIONS" val="True"/>
  <p:tag name="PARTICIPANTSINLEADERBOARD" val="5"/>
  <p:tag name="CUSTOMCELLBACKCOLOR1" val="-657956"/>
  <p:tag name="AUTOSIZEGRID" val="True"/>
  <p:tag name="PARTLISTDEFAULT" val="0"/>
  <p:tag name="TPVERSION" val="2008"/>
  <p:tag name="RESPCOUNTERFORMAT" val="0"/>
  <p:tag name="AUTOUPDATEALIASES" val="True"/>
  <p:tag name="CUSTOMCELLBACKCOLOR4" val="-8355712"/>
  <p:tag name="CHARTLABELS" val="0"/>
  <p:tag name="ZEROBASED" val="False"/>
  <p:tag name="INPUTSOURCE" val="1"/>
  <p:tag name="BUBBLEVALUEFORMAT" val="0.0"/>
  <p:tag name="GRIDSIZE" val="{Width=800, Height=600}"/>
  <p:tag name="POWERPOINTVERSION" val="12.0"/>
  <p:tag name="ROTATIONINTERVAL" val="2"/>
  <p:tag name="GRIDOPACITY" val="90"/>
  <p:tag name="SHOWBARVISIBLE" val="True"/>
  <p:tag name="CUSTOMGRIDBACKCOLOR" val="-2830136"/>
  <p:tag name="REALTIMEBACKUP" val="False"/>
  <p:tag name="USESCHEMECOLORS" val="True"/>
  <p:tag name="BACKUPMAINTENANCE" val="7"/>
  <p:tag name="COUNTDOWNSTYLE" val="-1"/>
  <p:tag name="BUBBLESIZEVISIBLE" val="True"/>
  <p:tag name="CORRECTPOINTVALUE" val="100"/>
  <p:tag name="RESETCHARTS" val="Tru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copy">
  <a:themeElements>
    <a:clrScheme name="Title &amp; Bullets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&amp; Bullet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199</Words>
  <Characters>0</Characters>
  <Application>Microsoft Office PowerPoint</Application>
  <PresentationFormat>On-screen Show (4:3)</PresentationFormat>
  <Lines>0</Lines>
  <Paragraphs>43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Title &amp; Bullets</vt:lpstr>
      <vt:lpstr>Title &amp; Bullets copy</vt:lpstr>
      <vt:lpstr>Slide 1</vt:lpstr>
      <vt:lpstr>Slide 2</vt:lpstr>
      <vt:lpstr>Why are these sites important?</vt:lpstr>
      <vt:lpstr>What can you expect  out of this talk?</vt:lpstr>
      <vt:lpstr>Slide 5</vt:lpstr>
      <vt:lpstr>Slide 6</vt:lpstr>
      <vt:lpstr>LinkedIn by the Numbers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Just how big?</vt:lpstr>
      <vt:lpstr>Short Messages</vt:lpstr>
      <vt:lpstr>Slide 25</vt:lpstr>
      <vt:lpstr>Public and Opt-In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Office 2004 Test Drive User</dc:creator>
  <cp:keywords/>
  <dc:description/>
  <cp:lastModifiedBy>MCC User</cp:lastModifiedBy>
  <cp:revision>1</cp:revision>
  <dcterms:modified xsi:type="dcterms:W3CDTF">2009-05-06T22:11:11Z</dcterms:modified>
</cp:coreProperties>
</file>